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78" r:id="rId2"/>
    <p:sldId id="486" r:id="rId3"/>
    <p:sldId id="480" r:id="rId4"/>
    <p:sldId id="485" r:id="rId5"/>
    <p:sldId id="544" r:id="rId6"/>
    <p:sldId id="481" r:id="rId7"/>
    <p:sldId id="518" r:id="rId8"/>
    <p:sldId id="482" r:id="rId9"/>
    <p:sldId id="484" r:id="rId10"/>
    <p:sldId id="515" r:id="rId11"/>
    <p:sldId id="497" r:id="rId12"/>
    <p:sldId id="543" r:id="rId13"/>
    <p:sldId id="521" r:id="rId14"/>
    <p:sldId id="522" r:id="rId15"/>
    <p:sldId id="523" r:id="rId16"/>
    <p:sldId id="524" r:id="rId17"/>
    <p:sldId id="505" r:id="rId18"/>
  </p:sldIdLst>
  <p:sldSz cx="12192000" cy="6858000"/>
  <p:notesSz cx="6858000" cy="9144000"/>
  <p:embeddedFontLst>
    <p:embeddedFont>
      <p:font typeface="思源黑体 CN Bold" panose="02010600030101010101" charset="-122"/>
      <p:bold r:id="rId19"/>
    </p:embeddedFont>
    <p:embeddedFont>
      <p:font typeface="Microsoft YaHei UI" panose="020B0503020204020204" pitchFamily="34" charset="-122"/>
      <p:regular r:id="rId20"/>
      <p:bold r:id="rId21"/>
    </p:embeddedFont>
    <p:embeddedFont>
      <p:font typeface="Segoe UI Symbol" panose="020B0502040204020203" pitchFamily="34" charset="0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9" userDrawn="1">
          <p15:clr>
            <a:srgbClr val="A4A3A4"/>
          </p15:clr>
        </p15:guide>
        <p15:guide id="2" pos="10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3F3"/>
    <a:srgbClr val="00355C"/>
    <a:srgbClr val="3187C6"/>
    <a:srgbClr val="F7C15D"/>
    <a:srgbClr val="DDECF7"/>
    <a:srgbClr val="F2F2F2"/>
    <a:srgbClr val="004A82"/>
    <a:srgbClr val="FFFFFF"/>
    <a:srgbClr val="65A7D9"/>
    <a:srgbClr val="1D4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62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364" y="52"/>
      </p:cViewPr>
      <p:guideLst>
        <p:guide orient="horz" pos="2209"/>
        <p:guide pos="10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-15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25" name="斜纹 2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7" name="斜纹 26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斜纹 27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文框 5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6" name="斜纹 15"/>
          <p:cNvSpPr/>
          <p:nvPr userDrawn="1"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7" name="斜纹 16"/>
          <p:cNvSpPr/>
          <p:nvPr userDrawn="1"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8" name="斜纹 17"/>
          <p:cNvSpPr/>
          <p:nvPr userDrawn="1"/>
        </p:nvSpPr>
        <p:spPr>
          <a:xfrm rot="7976160" flipH="1">
            <a:off x="9786700" y="6879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9" name="斜纹 18"/>
          <p:cNvSpPr/>
          <p:nvPr userDrawn="1"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3.png"/><Relationship Id="rId39" Type="http://schemas.openxmlformats.org/officeDocument/2006/relationships/image" Target="../media/image16.svg"/><Relationship Id="rId21" Type="http://schemas.openxmlformats.org/officeDocument/2006/relationships/tags" Target="../tags/tag37.xml"/><Relationship Id="rId34" Type="http://schemas.openxmlformats.org/officeDocument/2006/relationships/image" Target="../media/image11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2.svg"/><Relationship Id="rId33" Type="http://schemas.openxmlformats.org/officeDocument/2006/relationships/image" Target="../media/image10.svg"/><Relationship Id="rId38" Type="http://schemas.openxmlformats.org/officeDocument/2006/relationships/image" Target="../media/image15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6.sv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.png"/><Relationship Id="rId32" Type="http://schemas.openxmlformats.org/officeDocument/2006/relationships/image" Target="../media/image9.png"/><Relationship Id="rId37" Type="http://schemas.openxmlformats.org/officeDocument/2006/relationships/image" Target="../media/image14.sv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slideLayout" Target="../slideLayouts/slideLayout9.xml"/><Relationship Id="rId28" Type="http://schemas.openxmlformats.org/officeDocument/2006/relationships/image" Target="../media/image5.png"/><Relationship Id="rId36" Type="http://schemas.openxmlformats.org/officeDocument/2006/relationships/image" Target="../media/image13.pn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8.sv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Relationship Id="rId27" Type="http://schemas.openxmlformats.org/officeDocument/2006/relationships/image" Target="../media/image4.svg"/><Relationship Id="rId30" Type="http://schemas.openxmlformats.org/officeDocument/2006/relationships/image" Target="../media/image7.png"/><Relationship Id="rId35" Type="http://schemas.openxmlformats.org/officeDocument/2006/relationships/image" Target="../media/image12.svg"/><Relationship Id="rId8" Type="http://schemas.openxmlformats.org/officeDocument/2006/relationships/tags" Target="../tags/tag24.xml"/><Relationship Id="rId3" Type="http://schemas.openxmlformats.org/officeDocument/2006/relationships/tags" Target="../tags/tag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9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09887" y="1862773"/>
            <a:ext cx="9172226" cy="1544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8800" dirty="0">
                <a:solidFill>
                  <a:srgbClr val="F7C15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图文翻译平台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71650" y="4995227"/>
            <a:ext cx="2997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汇报人：谢江峰           </a:t>
            </a:r>
            <a:endParaRPr lang="en-US" altLang="zh-CN" sz="1800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汇报日期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2025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12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月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23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日</a:t>
            </a: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核心功能清单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>
            <a:off x="1387516" y="1872778"/>
            <a:ext cx="9416969" cy="1939811"/>
            <a:chOff x="1660875" y="2194272"/>
            <a:chExt cx="9416969" cy="1939811"/>
          </a:xfrm>
        </p:grpSpPr>
        <p:grpSp>
          <p:nvGrpSpPr>
            <p:cNvPr id="47" name="组合 46"/>
            <p:cNvGrpSpPr/>
            <p:nvPr/>
          </p:nvGrpSpPr>
          <p:grpSpPr>
            <a:xfrm>
              <a:off x="1660875" y="2194272"/>
              <a:ext cx="1893661" cy="1939811"/>
              <a:chOff x="1660875" y="2194272"/>
              <a:chExt cx="1893661" cy="1939811"/>
            </a:xfrm>
          </p:grpSpPr>
          <p:sp>
            <p:nvSpPr>
              <p:cNvPr id="21" name="任意多边形: 形状 20"/>
              <p:cNvSpPr/>
              <p:nvPr>
                <p:custDataLst>
                  <p:tags r:id="rId21"/>
                </p:custDataLst>
              </p:nvPr>
            </p:nvSpPr>
            <p:spPr>
              <a:xfrm rot="5400000">
                <a:off x="2027445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形 4" descr="徽章 1 纯色填充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254559" y="3427791"/>
                <a:ext cx="706292" cy="706292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/>
          </p:nvGrpSpPr>
          <p:grpSpPr>
            <a:xfrm>
              <a:off x="4168644" y="2194272"/>
              <a:ext cx="1893661" cy="1939811"/>
              <a:chOff x="4168644" y="2194272"/>
              <a:chExt cx="1893661" cy="1939811"/>
            </a:xfrm>
          </p:grpSpPr>
          <p:sp>
            <p:nvSpPr>
              <p:cNvPr id="33" name="任意多边形: 形状 32"/>
              <p:cNvSpPr/>
              <p:nvPr>
                <p:custDataLst>
                  <p:tags r:id="rId19"/>
                </p:custDataLst>
              </p:nvPr>
            </p:nvSpPr>
            <p:spPr>
              <a:xfrm rot="5400000">
                <a:off x="4535214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形 25" descr="徽章 纯色填充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762328" y="3427791"/>
                <a:ext cx="706292" cy="706292"/>
              </a:xfrm>
              <a:prstGeom prst="rect">
                <a:avLst/>
              </a:prstGeom>
            </p:spPr>
          </p:pic>
        </p:grpSp>
        <p:grpSp>
          <p:nvGrpSpPr>
            <p:cNvPr id="49" name="组合 48"/>
            <p:cNvGrpSpPr/>
            <p:nvPr/>
          </p:nvGrpSpPr>
          <p:grpSpPr>
            <a:xfrm>
              <a:off x="6676413" y="2194272"/>
              <a:ext cx="1893661" cy="1939811"/>
              <a:chOff x="6676413" y="2194272"/>
              <a:chExt cx="1893661" cy="1939811"/>
            </a:xfrm>
          </p:grpSpPr>
          <p:sp>
            <p:nvSpPr>
              <p:cNvPr id="37" name="任意多边形: 形状 36"/>
              <p:cNvSpPr/>
              <p:nvPr>
                <p:custDataLst>
                  <p:tags r:id="rId17"/>
                </p:custDataLst>
              </p:nvPr>
            </p:nvSpPr>
            <p:spPr>
              <a:xfrm rot="5400000">
                <a:off x="7042983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形 27" descr="徽章 3 纯色填充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70097" y="3427791"/>
                <a:ext cx="706292" cy="706292"/>
              </a:xfrm>
              <a:prstGeom prst="rect">
                <a:avLst/>
              </a:prstGeom>
            </p:spPr>
          </p:pic>
        </p:grpSp>
        <p:grpSp>
          <p:nvGrpSpPr>
            <p:cNvPr id="50" name="组合 49"/>
            <p:cNvGrpSpPr/>
            <p:nvPr/>
          </p:nvGrpSpPr>
          <p:grpSpPr>
            <a:xfrm>
              <a:off x="9184183" y="2194272"/>
              <a:ext cx="1893661" cy="1939811"/>
              <a:chOff x="9184183" y="2194272"/>
              <a:chExt cx="1893661" cy="1939811"/>
            </a:xfrm>
          </p:grpSpPr>
          <p:sp>
            <p:nvSpPr>
              <p:cNvPr id="43" name="任意多边形: 形状 42"/>
              <p:cNvSpPr/>
              <p:nvPr>
                <p:custDataLst>
                  <p:tags r:id="rId15"/>
                </p:custDataLst>
              </p:nvPr>
            </p:nvSpPr>
            <p:spPr>
              <a:xfrm rot="5400000">
                <a:off x="9550753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" name="图形 29" descr="徽章 4 纯色填充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777867" y="3427791"/>
                <a:ext cx="706292" cy="706292"/>
              </a:xfrm>
              <a:prstGeom prst="rect">
                <a:avLst/>
              </a:prstGeom>
            </p:spPr>
          </p:pic>
        </p:grpSp>
      </p:grpSp>
      <p:grpSp>
        <p:nvGrpSpPr>
          <p:cNvPr id="64" name="组合 63"/>
          <p:cNvGrpSpPr/>
          <p:nvPr>
            <p:custDataLst>
              <p:tags r:id="rId2"/>
            </p:custDataLst>
          </p:nvPr>
        </p:nvGrpSpPr>
        <p:grpSpPr>
          <a:xfrm>
            <a:off x="1482327" y="3886443"/>
            <a:ext cx="9322022" cy="2115820"/>
            <a:chOff x="1482327" y="3795003"/>
            <a:chExt cx="9322022" cy="2115820"/>
          </a:xfrm>
        </p:grpSpPr>
        <p:grpSp>
          <p:nvGrpSpPr>
            <p:cNvPr id="52" name="组合 51"/>
            <p:cNvGrpSpPr/>
            <p:nvPr/>
          </p:nvGrpSpPr>
          <p:grpSpPr>
            <a:xfrm>
              <a:off x="1482327" y="3795003"/>
              <a:ext cx="1888490" cy="2110740"/>
              <a:chOff x="8503862" y="3481269"/>
              <a:chExt cx="2320051" cy="2110740"/>
            </a:xfrm>
          </p:grpSpPr>
          <p:sp>
            <p:nvSpPr>
              <p:cNvPr id="53" name="文本框 60"/>
              <p:cNvSpPr/>
              <p:nvPr>
                <p:custDataLst>
                  <p:tags r:id="rId13"/>
                </p:custDataLst>
              </p:nvPr>
            </p:nvSpPr>
            <p:spPr>
              <a:xfrm>
                <a:off x="8503862" y="4041339"/>
                <a:ext cx="2320051" cy="155067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用户注册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用户登录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密码重置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退出登录</a:t>
                </a:r>
              </a:p>
            </p:txBody>
          </p:sp>
          <p:sp>
            <p:nvSpPr>
              <p:cNvPr id="54" name="文本框 5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用户管理</a:t>
                </a: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3960171" y="3795003"/>
              <a:ext cx="1888490" cy="2115820"/>
              <a:chOff x="8503862" y="3481269"/>
              <a:chExt cx="2320051" cy="2115820"/>
            </a:xfrm>
          </p:grpSpPr>
          <p:sp>
            <p:nvSpPr>
              <p:cNvPr id="56" name="文本框 60"/>
              <p:cNvSpPr/>
              <p:nvPr>
                <p:custDataLst>
                  <p:tags r:id="rId11"/>
                </p:custDataLst>
              </p:nvPr>
            </p:nvSpPr>
            <p:spPr>
              <a:xfrm>
                <a:off x="8503862" y="4041339"/>
                <a:ext cx="2320051" cy="155575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文字翻译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图片翻译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翻译历史</a:t>
                </a:r>
              </a:p>
            </p:txBody>
          </p:sp>
          <p:sp>
            <p:nvSpPr>
              <p:cNvPr id="57" name="文本框 5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翻译服务</a:t>
                </a: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8915859" y="3795003"/>
              <a:ext cx="1888490" cy="2115820"/>
              <a:chOff x="8503862" y="3481269"/>
              <a:chExt cx="2320051" cy="2115820"/>
            </a:xfrm>
          </p:grpSpPr>
          <p:sp>
            <p:nvSpPr>
              <p:cNvPr id="59" name="文本框 60"/>
              <p:cNvSpPr/>
              <p:nvPr>
                <p:custDataLst>
                  <p:tags r:id="rId9"/>
                </p:custDataLst>
              </p:nvPr>
            </p:nvSpPr>
            <p:spPr>
              <a:xfrm>
                <a:off x="8503862" y="4041339"/>
                <a:ext cx="2320051" cy="155575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IP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限流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性能优化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异常处理</a:t>
                </a:r>
              </a:p>
            </p:txBody>
          </p:sp>
          <p:sp>
            <p:nvSpPr>
              <p:cNvPr id="60" name="文本框 5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安全控制</a:t>
                </a: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6438015" y="3795003"/>
              <a:ext cx="1888490" cy="2115820"/>
              <a:chOff x="8503862" y="3481269"/>
              <a:chExt cx="2320051" cy="2115820"/>
            </a:xfrm>
          </p:grpSpPr>
          <p:sp>
            <p:nvSpPr>
              <p:cNvPr id="62" name="文本框 60"/>
              <p:cNvSpPr/>
              <p:nvPr>
                <p:custDataLst>
                  <p:tags r:id="rId7"/>
                </p:custDataLst>
              </p:nvPr>
            </p:nvSpPr>
            <p:spPr>
              <a:xfrm>
                <a:off x="8503862" y="4041339"/>
                <a:ext cx="2320051" cy="155575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主题切换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响应式布局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文件上传</a:t>
                </a:r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前端交互</a:t>
                </a:r>
              </a:p>
            </p:txBody>
          </p:sp>
        </p:grpSp>
      </p:grpSp>
      <p:pic>
        <p:nvPicPr>
          <p:cNvPr id="68" name="图形 67" descr="上升趋势条形图 纯色填充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400454" y="1872778"/>
            <a:ext cx="914400" cy="914400"/>
          </a:xfrm>
          <a:prstGeom prst="rect">
            <a:avLst/>
          </a:prstGeom>
        </p:spPr>
      </p:pic>
      <p:pic>
        <p:nvPicPr>
          <p:cNvPr id="72" name="图形 71" descr="孩子 纯色填充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73691" y="1909631"/>
            <a:ext cx="914400" cy="914400"/>
          </a:xfrm>
          <a:prstGeom prst="rect">
            <a:avLst/>
          </a:prstGeom>
        </p:spPr>
      </p:pic>
      <p:pic>
        <p:nvPicPr>
          <p:cNvPr id="74" name="图形 73" descr="钱夹 纯色填充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381460" y="1887068"/>
            <a:ext cx="914400" cy="914400"/>
          </a:xfrm>
          <a:prstGeom prst="rect">
            <a:avLst/>
          </a:prstGeom>
        </p:spPr>
      </p:pic>
      <p:pic>
        <p:nvPicPr>
          <p:cNvPr id="3" name="图形 2" descr="剪贴板 纯色填充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930524" y="1909631"/>
            <a:ext cx="830231" cy="83023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410978" y="693555"/>
            <a:ext cx="4188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核心功能测试用例</a:t>
            </a:r>
            <a:r>
              <a:rPr lang="en-US" altLang="zh-CN" sz="3200" dirty="0">
                <a:solidFill>
                  <a:srgbClr val="00355C"/>
                </a:solidFill>
              </a:rPr>
              <a:t>(</a:t>
            </a:r>
            <a:r>
              <a:rPr lang="zh-CN" altLang="en-US" sz="3200" dirty="0">
                <a:solidFill>
                  <a:srgbClr val="00355C"/>
                </a:solidFill>
              </a:rPr>
              <a:t>上</a:t>
            </a:r>
            <a:r>
              <a:rPr lang="en-US" altLang="zh-CN" sz="3200" dirty="0">
                <a:solidFill>
                  <a:srgbClr val="00355C"/>
                </a:solidFill>
              </a:rPr>
              <a:t>)</a:t>
            </a:r>
            <a:endParaRPr lang="zh-CN" altLang="en-US" sz="3200" dirty="0">
              <a:solidFill>
                <a:srgbClr val="00355C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4965E7D-E2DD-56B7-C1F3-432E5A75C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42596"/>
              </p:ext>
            </p:extLst>
          </p:nvPr>
        </p:nvGraphicFramePr>
        <p:xfrm>
          <a:off x="817036" y="1433727"/>
          <a:ext cx="10557929" cy="4730722"/>
        </p:xfrm>
        <a:graphic>
          <a:graphicData uri="http://schemas.openxmlformats.org/drawingml/2006/table">
            <a:tbl>
              <a:tblPr/>
              <a:tblGrid>
                <a:gridCol w="531201">
                  <a:extLst>
                    <a:ext uri="{9D8B030D-6E8A-4147-A177-3AD203B41FA5}">
                      <a16:colId xmlns:a16="http://schemas.microsoft.com/office/drawing/2014/main" val="670255566"/>
                    </a:ext>
                  </a:extLst>
                </a:gridCol>
                <a:gridCol w="1644038">
                  <a:extLst>
                    <a:ext uri="{9D8B030D-6E8A-4147-A177-3AD203B41FA5}">
                      <a16:colId xmlns:a16="http://schemas.microsoft.com/office/drawing/2014/main" val="4058892256"/>
                    </a:ext>
                  </a:extLst>
                </a:gridCol>
                <a:gridCol w="2050438">
                  <a:extLst>
                    <a:ext uri="{9D8B030D-6E8A-4147-A177-3AD203B41FA5}">
                      <a16:colId xmlns:a16="http://schemas.microsoft.com/office/drawing/2014/main" val="3894754263"/>
                    </a:ext>
                  </a:extLst>
                </a:gridCol>
                <a:gridCol w="1948838">
                  <a:extLst>
                    <a:ext uri="{9D8B030D-6E8A-4147-A177-3AD203B41FA5}">
                      <a16:colId xmlns:a16="http://schemas.microsoft.com/office/drawing/2014/main" val="2166587174"/>
                    </a:ext>
                  </a:extLst>
                </a:gridCol>
                <a:gridCol w="3168038">
                  <a:extLst>
                    <a:ext uri="{9D8B030D-6E8A-4147-A177-3AD203B41FA5}">
                      <a16:colId xmlns:a16="http://schemas.microsoft.com/office/drawing/2014/main" val="1240759137"/>
                    </a:ext>
                  </a:extLst>
                </a:gridCol>
                <a:gridCol w="735988">
                  <a:extLst>
                    <a:ext uri="{9D8B030D-6E8A-4147-A177-3AD203B41FA5}">
                      <a16:colId xmlns:a16="http://schemas.microsoft.com/office/drawing/2014/main" val="4040644486"/>
                    </a:ext>
                  </a:extLst>
                </a:gridCol>
                <a:gridCol w="479388">
                  <a:extLst>
                    <a:ext uri="{9D8B030D-6E8A-4147-A177-3AD203B41FA5}">
                      <a16:colId xmlns:a16="http://schemas.microsoft.com/office/drawing/2014/main" val="4239134002"/>
                    </a:ext>
                  </a:extLst>
                </a:gridCol>
              </a:tblGrid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测试点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输入数据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通过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690234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TC01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合法邮箱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注册成功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93133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TC02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非法邮箱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abc@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提示邮箱格式错误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提示请输入合法的邮件地址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54569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TC03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空邮箱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提示必填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提示请输入邮件地址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5330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TC04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错误验证码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提示验证码错误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提示验证码输入错误，请重新输入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6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TC05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重复注册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已存在邮箱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提示用户已存在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提示该邮件地址已被其他用户注册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20437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TC06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验证码过期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过期验证码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提示请先获取验证码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提示请先获取验证码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313556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TC07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用户名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密码登录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正确用户名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登录成功，返回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JWT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登录成功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341120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TC08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账号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正确用户名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错误密码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登录失败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不符预期，提示登录状态已过期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02583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TC09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密码登录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已注册邮箱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登录成功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无法登录，输入框字符限制太短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26462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TC10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多次失败登录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连续登录失败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IP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被限流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未被限流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谢江峰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7040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4D460-4132-162F-4511-ED11C201A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AD832D8E-CAC0-1DA1-E268-FCF6A12A0344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2C52B677-7D3B-4217-C5B1-B144113D34B4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143A956-4D21-D2AA-47F5-9CB2F4D93467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9103D36-0CA4-B04D-ABD8-1010649F5A9C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BBEC372-2584-565B-9B54-99E620BCF131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>
              <a:extLst>
                <a:ext uri="{FF2B5EF4-FFF2-40B4-BE49-F238E27FC236}">
                  <a16:creationId xmlns:a16="http://schemas.microsoft.com/office/drawing/2014/main" id="{8D1DD8C4-57C6-C2E9-C917-CC64E3480515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>
              <a:extLst>
                <a:ext uri="{FF2B5EF4-FFF2-40B4-BE49-F238E27FC236}">
                  <a16:creationId xmlns:a16="http://schemas.microsoft.com/office/drawing/2014/main" id="{3824F0BE-341D-E449-54E4-F68635161F4C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>
              <a:extLst>
                <a:ext uri="{FF2B5EF4-FFF2-40B4-BE49-F238E27FC236}">
                  <a16:creationId xmlns:a16="http://schemas.microsoft.com/office/drawing/2014/main" id="{5300507E-C447-7EE6-FB30-73C12B9FD2F5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>
              <a:extLst>
                <a:ext uri="{FF2B5EF4-FFF2-40B4-BE49-F238E27FC236}">
                  <a16:creationId xmlns:a16="http://schemas.microsoft.com/office/drawing/2014/main" id="{89BD2B1B-57DC-87F4-965F-215870B9865A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023A68D0-C786-AB68-A028-438BAF0F2019}"/>
              </a:ext>
            </a:extLst>
          </p:cNvPr>
          <p:cNvSpPr txBox="1"/>
          <p:nvPr/>
        </p:nvSpPr>
        <p:spPr>
          <a:xfrm>
            <a:off x="1410978" y="693555"/>
            <a:ext cx="4188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核心功能测试用例</a:t>
            </a:r>
            <a:r>
              <a:rPr lang="en-US" altLang="zh-CN" sz="3200" dirty="0">
                <a:solidFill>
                  <a:srgbClr val="00355C"/>
                </a:solidFill>
              </a:rPr>
              <a:t>(</a:t>
            </a:r>
            <a:r>
              <a:rPr lang="zh-CN" altLang="en-US" sz="3200" dirty="0">
                <a:solidFill>
                  <a:srgbClr val="00355C"/>
                </a:solidFill>
              </a:rPr>
              <a:t>下</a:t>
            </a:r>
            <a:r>
              <a:rPr lang="en-US" altLang="zh-CN" sz="3200" dirty="0">
                <a:solidFill>
                  <a:srgbClr val="00355C"/>
                </a:solidFill>
              </a:rPr>
              <a:t>)</a:t>
            </a:r>
            <a:endParaRPr lang="zh-CN" altLang="en-US" sz="3200" dirty="0">
              <a:solidFill>
                <a:srgbClr val="00355C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D83C86F-D688-6097-360D-096BF0DE3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31588"/>
              </p:ext>
            </p:extLst>
          </p:nvPr>
        </p:nvGraphicFramePr>
        <p:xfrm>
          <a:off x="885356" y="1433727"/>
          <a:ext cx="10421289" cy="4730722"/>
        </p:xfrm>
        <a:graphic>
          <a:graphicData uri="http://schemas.openxmlformats.org/drawingml/2006/table">
            <a:tbl>
              <a:tblPr/>
              <a:tblGrid>
                <a:gridCol w="531201">
                  <a:extLst>
                    <a:ext uri="{9D8B030D-6E8A-4147-A177-3AD203B41FA5}">
                      <a16:colId xmlns:a16="http://schemas.microsoft.com/office/drawing/2014/main" val="670255566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5889225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89475426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166587174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240759137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40644486"/>
                    </a:ext>
                  </a:extLst>
                </a:gridCol>
                <a:gridCol w="479388">
                  <a:extLst>
                    <a:ext uri="{9D8B030D-6E8A-4147-A177-3AD203B41FA5}">
                      <a16:colId xmlns:a16="http://schemas.microsoft.com/office/drawing/2014/main" val="4239134002"/>
                    </a:ext>
                  </a:extLst>
                </a:gridCol>
              </a:tblGrid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测试点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输入数据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通过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690234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TC11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正常重置密码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密码修改成功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密码修改成功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93133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TC12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新密码为空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空密码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提示不能为空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提示密码不能为空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54569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TC13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错误验证码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重置失败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提示验证码错误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5330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TC14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中→英翻译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你好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返回英文翻译结果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返回“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Hello.”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6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TC15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空文本翻译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提示请输入文本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提示请输入需要翻译的文本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20437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TC16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超长文本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字符长度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&gt;5000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提示字符长度过长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翻译失败，未提示用户示字符长度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谢江峰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313556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TC17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正常图片翻译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JPG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图片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返回翻译结果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翻译成功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341120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TC18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非图片格式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PDF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文件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提示图片格式不支持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翻译失败，显示内部错误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02583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TC19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图片过大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超过大小限制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上传失败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上传失败，提示文件不能超过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10M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26462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TC20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长宽比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&lt;10:1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图片长宽比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&gt;10:1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提示图片尺寸超限制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翻译失败，显示内部错误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704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906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测试用例执行情况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aphicFrame>
        <p:nvGraphicFramePr>
          <p:cNvPr id="47" name="表格 6"/>
          <p:cNvGraphicFramePr/>
          <p:nvPr>
            <p:extLst>
              <p:ext uri="{D42A27DB-BD31-4B8C-83A1-F6EECF244321}">
                <p14:modId xmlns:p14="http://schemas.microsoft.com/office/powerpoint/2010/main" val="2050478367"/>
              </p:ext>
            </p:extLst>
          </p:nvPr>
        </p:nvGraphicFramePr>
        <p:xfrm>
          <a:off x="4531201" y="1433710"/>
          <a:ext cx="3129598" cy="3990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0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290">
                <a:tc>
                  <a:txBody>
                    <a:bodyPr/>
                    <a:lstStyle/>
                    <a:p>
                      <a:pPr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数量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设计测试用例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执行用例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通过用例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失败用例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发现缺陷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ClrTx/>
                        <a:buSzTx/>
                        <a:buFontTx/>
                        <a:buNone/>
                      </a:pPr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10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05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总结与反思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05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系统质量评估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64615" y="1490980"/>
            <a:ext cx="9462770" cy="4732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dirty="0">
                <a:solidFill>
                  <a:srgbClr val="3187C6"/>
                </a:solidFill>
                <a:cs typeface="+mn-ea"/>
              </a:rPr>
              <a:t>         </a:t>
            </a:r>
            <a:r>
              <a:rPr lang="zh-CN" altLang="en-US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通过对</a:t>
            </a:r>
            <a:r>
              <a:rPr lang="en-US" altLang="zh-CN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“</a:t>
            </a:r>
            <a:r>
              <a:rPr lang="zh-CN" altLang="en-US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图灵译</a:t>
            </a:r>
            <a:r>
              <a:rPr lang="en-US" altLang="zh-CN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”</a:t>
            </a:r>
            <a:r>
              <a:rPr lang="zh-CN" altLang="en-US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系统核心功能的测试执行与缺陷分析可以看出，系统整体功能实现较为完整，在正常使用场景下，系统运行相对稳定，主要功能流程基本符合设计预期：</a:t>
            </a:r>
            <a:endParaRPr lang="en-US" altLang="zh-CN" sz="240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</a:endParaRP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dirty="0">
                <a:solidFill>
                  <a:srgbClr val="3187C6"/>
                </a:solidFill>
                <a:cs typeface="+mn-ea"/>
              </a:rPr>
              <a:t> </a:t>
            </a:r>
            <a:r>
              <a:rPr lang="zh-CN" altLang="en-US" sz="2400" dirty="0">
                <a:solidFill>
                  <a:srgbClr val="3187C6"/>
                </a:solidFill>
                <a:cs typeface="+mn-ea"/>
              </a:rPr>
              <a:t>        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但在测试过程中也发现，系统在异常场景处理、安全控制及用户体验细节方面仍存在不足。例如，登录失败未触发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 IP 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限流机制，部分输入校验不完善，翻译失败时未能给出明确的业务提示，而是直接返回系统错误码。这些问题在一定程度上影响了系统的安全性、健壮性和易用性。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改进建议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64615" y="1490980"/>
            <a:ext cx="9462770" cy="4732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（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1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）完善安全与限流机制：加强登录失败次数统计与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 IP 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限流策略，防止恶意登录尝试，提高系统整体安全性。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（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2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）优化异常处理与提示信息：对翻译失败、参数不合法等异常情况进行统一处理，避免直接向用户暴露系统错误码，提供清晰、友好的提示信息。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（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3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）改进前端交互与输入校验：修复登录输入框异常、补充密码可视化功能，并在文本翻译等页面增加必要的使用提示，以提升用户体验。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93256" y="2871752"/>
            <a:ext cx="5805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00355C"/>
                </a:solidFill>
                <a:ea typeface="思源黑体 CN Bold" panose="020B0800000000000000" pitchFamily="34" charset="-122"/>
              </a:rPr>
              <a:t>感谢观看</a:t>
            </a: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89859" y="5292604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60231" y="4939639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-788259" y="4802831"/>
            <a:ext cx="1034872" cy="3537000"/>
            <a:chOff x="-633182" y="4984372"/>
            <a:chExt cx="1034872" cy="3537000"/>
          </a:xfrm>
        </p:grpSpPr>
        <p:sp>
          <p:nvSpPr>
            <p:cNvPr id="38" name="斜纹 37"/>
            <p:cNvSpPr/>
            <p:nvPr/>
          </p:nvSpPr>
          <p:spPr>
            <a:xfrm rot="18776160" flipH="1">
              <a:off x="-1521793" y="6168624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39" name="斜纹 38"/>
            <p:cNvSpPr/>
            <p:nvPr/>
          </p:nvSpPr>
          <p:spPr>
            <a:xfrm rot="18776160" flipH="1">
              <a:off x="-1817434" y="65978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E9AC01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44" name="斜纹 43"/>
          <p:cNvSpPr/>
          <p:nvPr/>
        </p:nvSpPr>
        <p:spPr>
          <a:xfrm rot="7976160" flipH="1">
            <a:off x="10753964" y="-48179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066482" y="-39923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86667" y="1183734"/>
            <a:ext cx="1417219" cy="830997"/>
            <a:chOff x="5433488" y="659462"/>
            <a:chExt cx="1417219" cy="830997"/>
          </a:xfrm>
        </p:grpSpPr>
        <p:sp>
          <p:nvSpPr>
            <p:cNvPr id="69" name="矩形 68"/>
            <p:cNvSpPr/>
            <p:nvPr/>
          </p:nvSpPr>
          <p:spPr>
            <a:xfrm>
              <a:off x="5433488" y="1129915"/>
              <a:ext cx="1415772" cy="288381"/>
            </a:xfrm>
            <a:prstGeom prst="rect">
              <a:avLst/>
            </a:prstGeom>
            <a:solidFill>
              <a:srgbClr val="F7C1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434935" y="65946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00355C"/>
                  </a:solidFill>
                </a:rPr>
                <a:t>目录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1895747" y="2642006"/>
            <a:ext cx="8409836" cy="1588555"/>
            <a:chOff x="1976639" y="2783879"/>
            <a:chExt cx="8409836" cy="1588555"/>
          </a:xfrm>
        </p:grpSpPr>
        <p:grpSp>
          <p:nvGrpSpPr>
            <p:cNvPr id="6" name="组合 5"/>
            <p:cNvGrpSpPr/>
            <p:nvPr/>
          </p:nvGrpSpPr>
          <p:grpSpPr>
            <a:xfrm>
              <a:off x="1976639" y="2814771"/>
              <a:ext cx="1402080" cy="1526771"/>
              <a:chOff x="2803487" y="2349283"/>
              <a:chExt cx="1402080" cy="1526771"/>
            </a:xfrm>
          </p:grpSpPr>
          <p:sp>
            <p:nvSpPr>
              <p:cNvPr id="3" name="文本框 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2803487" y="3414389"/>
                <a:ext cx="1402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B1D2B"/>
                    </a:solidFill>
                  </a:rPr>
                  <a:t>项目介绍</a:t>
                </a:r>
              </a:p>
            </p:txBody>
          </p:sp>
          <p:sp>
            <p:nvSpPr>
              <p:cNvPr id="30" name="矩形 29"/>
              <p:cNvSpPr/>
              <p:nvPr>
                <p:custDataLst>
                  <p:tags r:id="rId15"/>
                </p:custDataLst>
              </p:nvPr>
            </p:nvSpPr>
            <p:spPr>
              <a:xfrm rot="5400000">
                <a:off x="2960267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00923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01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229574" y="2814771"/>
              <a:ext cx="1402080" cy="1515469"/>
              <a:chOff x="5356057" y="2349283"/>
              <a:chExt cx="1402080" cy="1515469"/>
            </a:xfrm>
          </p:grpSpPr>
          <p:sp>
            <p:nvSpPr>
              <p:cNvPr id="50" name="文本框 4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356057" y="3403087"/>
                <a:ext cx="1402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B1D2B"/>
                    </a:solidFill>
                  </a:rPr>
                  <a:t>团队分工</a:t>
                </a:r>
              </a:p>
            </p:txBody>
          </p:sp>
          <p:sp>
            <p:nvSpPr>
              <p:cNvPr id="40" name="矩形 39"/>
              <p:cNvSpPr/>
              <p:nvPr>
                <p:custDataLst>
                  <p:tags r:id="rId12"/>
                </p:custDataLst>
              </p:nvPr>
            </p:nvSpPr>
            <p:spPr>
              <a:xfrm rot="5400000">
                <a:off x="5614437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66340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02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154501" y="2814771"/>
              <a:ext cx="2339103" cy="1526771"/>
              <a:chOff x="7580620" y="2349283"/>
              <a:chExt cx="2339103" cy="1526771"/>
            </a:xfrm>
          </p:grpSpPr>
          <p:sp>
            <p:nvSpPr>
              <p:cNvPr id="56" name="文本框 5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580620" y="3414389"/>
                <a:ext cx="23391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/>
                  <a:t>各阶段管理过程</a:t>
                </a:r>
                <a:endParaRPr lang="zh-CN" altLang="en-US" sz="2400" dirty="0">
                  <a:solidFill>
                    <a:srgbClr val="0B1D2B"/>
                  </a:solidFill>
                </a:endParaRPr>
              </a:p>
            </p:txBody>
          </p:sp>
          <p:sp>
            <p:nvSpPr>
              <p:cNvPr id="48" name="矩形 47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8268608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8317571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03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970702" y="2783879"/>
              <a:ext cx="1415773" cy="1588555"/>
              <a:chOff x="4023338" y="3975996"/>
              <a:chExt cx="1415773" cy="1588555"/>
            </a:xfrm>
          </p:grpSpPr>
          <p:sp>
            <p:nvSpPr>
              <p:cNvPr id="66" name="文本框 6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023338" y="5102886"/>
                <a:ext cx="141577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/>
                  <a:t>核⼼成果</a:t>
                </a:r>
                <a:endParaRPr lang="zh-CN" altLang="en-US" sz="2400" dirty="0">
                  <a:solidFill>
                    <a:srgbClr val="0B1D2B"/>
                  </a:solidFill>
                </a:endParaRPr>
              </a:p>
            </p:txBody>
          </p:sp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>
              <a:xfrm rot="5400000">
                <a:off x="4249662" y="3975996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264375" y="4121903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04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3B9FF28-AAA5-33B0-3724-3060FB56C25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225935" y="54970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B1D2B"/>
                </a:solidFill>
              </a:rPr>
              <a:t>总结与反思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D33A94-D208-ED82-807F-5208B5FE9E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5606145" y="4370131"/>
            <a:ext cx="963124" cy="963124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65A7BA-A82E-E20F-0A8F-E6A3451BE4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620858" y="4516038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</a:rPr>
              <a:t>05</a:t>
            </a:r>
            <a:endParaRPr lang="zh-CN" altLang="en-US" sz="40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38" name="斜纹 37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39" name="斜纹 38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5" name="斜纹 44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01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597420" y="330629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项目介绍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01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91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355C"/>
                </a:solidFill>
              </a:rPr>
              <a:t>项目背景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11108" y="1565275"/>
            <a:ext cx="9569784" cy="372745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8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	</a:t>
            </a:r>
            <a:r>
              <a:rPr lang="zh-CN" altLang="en-US" sz="28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在全球化和数字内容爆炸式增长的背景下，跨语言交流需求日益迫切。当前市面上的翻译工具大多功能单一，无法高效处理图文混合内容，且存在实时性差、多语言支持不足等问题。用户在处理商品图片、外文文档、社交图文等内容时，操作繁琐，体验不佳。本项目旨在开发一个集文字与图像实时翻译于一体的多语种</a:t>
            </a:r>
            <a:r>
              <a:rPr lang="en-US" altLang="zh-CN" sz="28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Web</a:t>
            </a:r>
            <a:r>
              <a:rPr lang="zh-CN" altLang="en-US" sz="28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平台，以填补市场空白，满足用户高效、便捷的跨语言信息处理需求。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9865A0-5497-31EA-B5D3-43ADBDD78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179FD8A4-C98D-869E-2000-F9A986A98453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C1D3D89F-2955-4623-5A87-A2D5020C3F39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86A2A88-E0D3-2E3B-BC29-C0CE346988D5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A998EDD-A8E8-1867-6428-146AC3967D5C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1C4565D-E217-A8DE-64B2-BD87A88E1DBE}"/>
              </a:ext>
            </a:extLst>
          </p:cNvPr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355C"/>
                </a:solidFill>
              </a:rPr>
              <a:t>项目目标</a:t>
            </a:r>
          </a:p>
        </p:txBody>
      </p: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B8DB67DA-8599-9FCB-60B6-93141D869F2B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>
              <a:extLst>
                <a:ext uri="{FF2B5EF4-FFF2-40B4-BE49-F238E27FC236}">
                  <a16:creationId xmlns:a16="http://schemas.microsoft.com/office/drawing/2014/main" id="{982B275E-943B-DF5E-0F46-6D0D731F2D20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>
              <a:extLst>
                <a:ext uri="{FF2B5EF4-FFF2-40B4-BE49-F238E27FC236}">
                  <a16:creationId xmlns:a16="http://schemas.microsoft.com/office/drawing/2014/main" id="{59BB7CE5-6266-0590-ECDA-691DAAD51D8E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>
              <a:extLst>
                <a:ext uri="{FF2B5EF4-FFF2-40B4-BE49-F238E27FC236}">
                  <a16:creationId xmlns:a16="http://schemas.microsoft.com/office/drawing/2014/main" id="{5E32EE23-2B66-673D-09BC-71551EDAB0FC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>
              <a:extLst>
                <a:ext uri="{FF2B5EF4-FFF2-40B4-BE49-F238E27FC236}">
                  <a16:creationId xmlns:a16="http://schemas.microsoft.com/office/drawing/2014/main" id="{F01B77B8-9593-85E2-5C15-6F7B0DDAE16A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BDA2A15-FDE2-4D99-E3AC-73BD0DCE8D68}"/>
              </a:ext>
            </a:extLst>
          </p:cNvPr>
          <p:cNvSpPr txBox="1"/>
          <p:nvPr/>
        </p:nvSpPr>
        <p:spPr>
          <a:xfrm>
            <a:off x="1311108" y="1866900"/>
            <a:ext cx="9569784" cy="3790950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en-US" altLang="zh-CN" sz="2800" b="1" dirty="0"/>
              <a:t>(1) </a:t>
            </a:r>
            <a:r>
              <a:rPr lang="zh-CN" altLang="zh-CN" sz="2800" b="1" dirty="0"/>
              <a:t>功能目标</a:t>
            </a:r>
            <a:r>
              <a:rPr lang="zh-CN" altLang="zh-CN" sz="2800" dirty="0"/>
              <a:t>：打造支持超过</a:t>
            </a:r>
            <a:r>
              <a:rPr lang="en-US" altLang="zh-CN" sz="2800" dirty="0"/>
              <a:t>20</a:t>
            </a:r>
            <a:r>
              <a:rPr lang="zh-CN" altLang="zh-CN" sz="2800" dirty="0"/>
              <a:t>种主流语言互译的文字翻译服务，并集成先进的光学字符识别技术，实现对</a:t>
            </a:r>
            <a:r>
              <a:rPr lang="en-US" altLang="zh-CN" sz="2800" dirty="0"/>
              <a:t>JPG</a:t>
            </a:r>
            <a:r>
              <a:rPr lang="zh-CN" altLang="zh-CN" sz="2800" dirty="0"/>
              <a:t>、</a:t>
            </a:r>
            <a:r>
              <a:rPr lang="en-US" altLang="zh-CN" sz="2800" dirty="0"/>
              <a:t>PNG</a:t>
            </a:r>
            <a:r>
              <a:rPr lang="zh-CN" altLang="zh-CN" sz="2800" dirty="0"/>
              <a:t>等常见格式图片中文字的精准提取与翻译。</a:t>
            </a:r>
          </a:p>
          <a:p>
            <a:pPr>
              <a:lnSpc>
                <a:spcPct val="125000"/>
              </a:lnSpc>
            </a:pPr>
            <a:r>
              <a:rPr lang="en-US" altLang="zh-CN" sz="2800" b="1" dirty="0"/>
              <a:t>(2) </a:t>
            </a:r>
            <a:r>
              <a:rPr lang="zh-CN" altLang="zh-CN" sz="2800" b="1" dirty="0"/>
              <a:t>性能目标</a:t>
            </a:r>
            <a:r>
              <a:rPr lang="zh-CN" altLang="zh-CN" sz="2800" dirty="0"/>
              <a:t>：平台需支持高并发访问，核心翻译服务平均响应时间低于</a:t>
            </a:r>
            <a:r>
              <a:rPr lang="en-US" altLang="zh-CN" sz="2800" dirty="0"/>
              <a:t>2</a:t>
            </a:r>
            <a:r>
              <a:rPr lang="zh-CN" altLang="zh-CN" sz="2800" dirty="0"/>
              <a:t>秒，系统稳定性达</a:t>
            </a:r>
            <a:r>
              <a:rPr lang="en-US" altLang="zh-CN" sz="2800" dirty="0"/>
              <a:t>99.9%</a:t>
            </a:r>
            <a:r>
              <a:rPr lang="zh-CN" altLang="zh-CN" sz="2800" dirty="0"/>
              <a:t>。</a:t>
            </a:r>
          </a:p>
          <a:p>
            <a:pPr>
              <a:lnSpc>
                <a:spcPct val="125000"/>
              </a:lnSpc>
            </a:pPr>
            <a:r>
              <a:rPr lang="en-US" altLang="zh-CN" sz="2800" b="1" dirty="0"/>
              <a:t>(3) </a:t>
            </a:r>
            <a:r>
              <a:rPr lang="zh-CN" altLang="zh-CN" sz="2800" b="1" dirty="0"/>
              <a:t>用户目标</a:t>
            </a:r>
            <a:r>
              <a:rPr lang="zh-CN" altLang="zh-CN" sz="2800" dirty="0"/>
              <a:t>：提供简洁流畅的用户界面，并构建完善的用户账户体系与安全管理模块，保障用户数据隐私与操作安全。</a:t>
            </a:r>
          </a:p>
          <a:p>
            <a:pPr defTabSz="914400">
              <a:lnSpc>
                <a:spcPct val="125000"/>
              </a:lnSpc>
              <a:buClrTx/>
              <a:buSzTx/>
              <a:buFontTx/>
              <a:defRPr/>
            </a:pPr>
            <a:endParaRPr lang="zh-CN" altLang="en-US" sz="280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47475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02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597420" y="330629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solidFill>
                  <a:srgbClr val="0B1D2B"/>
                </a:solidFill>
              </a:rPr>
              <a:t>团队分工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02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355C"/>
                </a:solidFill>
              </a:rPr>
              <a:t>团队分工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aphicFrame>
        <p:nvGraphicFramePr>
          <p:cNvPr id="47" name="表格 6"/>
          <p:cNvGraphicFramePr/>
          <p:nvPr>
            <p:extLst>
              <p:ext uri="{D42A27DB-BD31-4B8C-83A1-F6EECF244321}">
                <p14:modId xmlns:p14="http://schemas.microsoft.com/office/powerpoint/2010/main" val="1514747564"/>
              </p:ext>
            </p:extLst>
          </p:nvPr>
        </p:nvGraphicFramePr>
        <p:xfrm>
          <a:off x="3013074" y="1763275"/>
          <a:ext cx="7013575" cy="33314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3691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44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成员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职责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谢江峰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周子豪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孔建明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endParaRPr lang="zh-CN" altLang="en-US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吴金权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03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145255" y="3363379"/>
            <a:ext cx="3416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/>
              <a:t>各阶段管理过程</a:t>
            </a:r>
            <a:endParaRPr lang="zh-CN" altLang="en-US" sz="3600" dirty="0">
              <a:solidFill>
                <a:srgbClr val="0B1D2B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ECC3C"/>
                </a:solidFill>
              </a:rPr>
              <a:t>PART 03</a:t>
            </a:r>
            <a:endParaRPr lang="zh-CN" altLang="en-US" sz="5400" dirty="0">
              <a:solidFill>
                <a:srgbClr val="FECC3C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04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497296" y="329126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核心成果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04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7C15D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187C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1043</Words>
  <Application>Microsoft Office PowerPoint</Application>
  <PresentationFormat>宽屏</PresentationFormat>
  <Paragraphs>238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Microsoft YaHei UI</vt:lpstr>
      <vt:lpstr>宋体</vt:lpstr>
      <vt:lpstr>Segoe UI Symbol</vt:lpstr>
      <vt:lpstr>思源黑体 CN 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M19162</dc:creator>
  <cp:lastModifiedBy>江峰 谢</cp:lastModifiedBy>
  <cp:revision>354</cp:revision>
  <dcterms:created xsi:type="dcterms:W3CDTF">2022-06-07T07:57:00Z</dcterms:created>
  <dcterms:modified xsi:type="dcterms:W3CDTF">2026-01-15T08:18:56Z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DF8EAC252962498397AA4F53FA073B3B_11</vt:lpwstr>
  </property>
  <property fmtid="{D5CDD505-2E9C-101B-9397-08002B2CF9AE}" pid="3" name="KSOProductBuildVer">
    <vt:lpwstr>2052-12.1.0.24034</vt:lpwstr>
  </property>
  <property fmtid="{D5CDD505-2E9C-101B-9397-08002B2CF9AE}" pid="4" name="KSOTemplateUUID">
    <vt:lpwstr>v1.0_mb_yLpHW7NDqDQGI0dhjKS5eg==</vt:lpwstr>
  </property>
</Properties>
</file>